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7556500" cy="10693400"/>
  <p:notesSz cx="6858000" cy="9144000"/>
  <p:embeddedFontLst>
    <p:embeddedFont>
      <p:font typeface="Open Sans" panose="020B0604020202020204" charset="0"/>
      <p:regular r:id="rId14"/>
    </p:embeddedFont>
    <p:embeddedFont>
      <p:font typeface="Open Sans Extra Bold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Open Sans Bold" panose="020B0604020202020204" charset="0"/>
      <p:regular r:id="rId20"/>
    </p:embeddedFont>
    <p:embeddedFont>
      <p:font typeface="Nickainley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218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72000"/>
          </a:blip>
          <a:srcRect l="6006" t="1236" r="2002" b="105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442955"/>
            <a:ext cx="7560000" cy="3934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599" dirty="0">
                <a:solidFill>
                  <a:srgbClr val="E01777">
                    <a:alpha val="98824"/>
                  </a:srgbClr>
                </a:solidFill>
                <a:latin typeface="Open Sans Extra Bold"/>
              </a:rPr>
              <a:t>13 </a:t>
            </a:r>
            <a:r>
              <a:rPr lang="en-US" sz="5599" dirty="0" err="1">
                <a:solidFill>
                  <a:srgbClr val="E01777">
                    <a:alpha val="98824"/>
                  </a:srgbClr>
                </a:solidFill>
                <a:latin typeface="Open Sans Extra Bold"/>
              </a:rPr>
              <a:t>novembre</a:t>
            </a:r>
            <a:endParaRPr lang="en-US" sz="5599" dirty="0">
              <a:solidFill>
                <a:srgbClr val="E01777">
                  <a:alpha val="98824"/>
                </a:srgbClr>
              </a:solidFill>
              <a:latin typeface="Open Sans Extra Bold"/>
            </a:endParaRPr>
          </a:p>
          <a:p>
            <a:pPr algn="ctr">
              <a:lnSpc>
                <a:spcPts val="7840"/>
              </a:lnSpc>
            </a:pPr>
            <a:endParaRPr lang="en-US" sz="5599" dirty="0">
              <a:solidFill>
                <a:srgbClr val="E01777">
                  <a:alpha val="98824"/>
                </a:srgbClr>
              </a:solidFill>
              <a:latin typeface="Open Sans Extra Bold"/>
            </a:endParaRPr>
          </a:p>
          <a:p>
            <a:pPr algn="ctr">
              <a:lnSpc>
                <a:spcPts val="7839"/>
              </a:lnSpc>
            </a:pPr>
            <a:r>
              <a:rPr lang="en-US" sz="5600" dirty="0">
                <a:solidFill>
                  <a:srgbClr val="E01777">
                    <a:alpha val="98824"/>
                  </a:srgbClr>
                </a:solidFill>
                <a:latin typeface="Open Sans Extra Bold"/>
              </a:rPr>
              <a:t>“</a:t>
            </a:r>
            <a:r>
              <a:rPr lang="en-US" sz="5600" dirty="0" err="1">
                <a:solidFill>
                  <a:srgbClr val="E01777">
                    <a:alpha val="98824"/>
                  </a:srgbClr>
                </a:solidFill>
                <a:latin typeface="Open Sans Extra Bold"/>
              </a:rPr>
              <a:t>Giornata</a:t>
            </a:r>
            <a:r>
              <a:rPr lang="en-US" sz="5600" dirty="0">
                <a:solidFill>
                  <a:srgbClr val="E01777">
                    <a:alpha val="98824"/>
                  </a:srgbClr>
                </a:solidFill>
                <a:latin typeface="Open Sans Extra Bold"/>
              </a:rPr>
              <a:t> </a:t>
            </a:r>
            <a:r>
              <a:rPr lang="en-US" sz="5600" dirty="0" err="1">
                <a:solidFill>
                  <a:srgbClr val="E01777">
                    <a:alpha val="98824"/>
                  </a:srgbClr>
                </a:solidFill>
                <a:latin typeface="Open Sans Extra Bold"/>
              </a:rPr>
              <a:t>mondiale</a:t>
            </a:r>
            <a:r>
              <a:rPr lang="en-US" sz="5600" dirty="0">
                <a:solidFill>
                  <a:srgbClr val="E01777">
                    <a:alpha val="98824"/>
                  </a:srgbClr>
                </a:solidFill>
                <a:latin typeface="Open Sans Extra Bold"/>
              </a:rPr>
              <a:t> </a:t>
            </a:r>
            <a:r>
              <a:rPr lang="en-US" sz="5600" dirty="0" err="1">
                <a:solidFill>
                  <a:srgbClr val="E01777">
                    <a:alpha val="98824"/>
                  </a:srgbClr>
                </a:solidFill>
                <a:latin typeface="Open Sans Extra Bold"/>
              </a:rPr>
              <a:t>della</a:t>
            </a:r>
            <a:r>
              <a:rPr lang="en-US" sz="5600" dirty="0">
                <a:solidFill>
                  <a:srgbClr val="E01777">
                    <a:alpha val="98824"/>
                  </a:srgbClr>
                </a:solidFill>
                <a:latin typeface="Open Sans Extra Bold"/>
              </a:rPr>
              <a:t> </a:t>
            </a:r>
            <a:r>
              <a:rPr lang="en-US" sz="5600" dirty="0" err="1">
                <a:solidFill>
                  <a:srgbClr val="E01777">
                    <a:alpha val="98824"/>
                  </a:srgbClr>
                </a:solidFill>
                <a:latin typeface="Open Sans Extra Bold"/>
              </a:rPr>
              <a:t>gentilezza</a:t>
            </a:r>
            <a:r>
              <a:rPr lang="en-US" sz="5600" dirty="0">
                <a:solidFill>
                  <a:srgbClr val="E01777">
                    <a:alpha val="98824"/>
                  </a:srgbClr>
                </a:solidFill>
                <a:latin typeface="Open Sans Extra Bold"/>
              </a:rPr>
              <a:t>”</a:t>
            </a:r>
          </a:p>
        </p:txBody>
      </p:sp>
      <p:pic>
        <p:nvPicPr>
          <p:cNvPr id="4" name="Gentilezza e">
            <a:hlinkClick r:id="" action="ppaction://media"/>
            <a:extLst>
              <a:ext uri="{FF2B5EF4-FFF2-40B4-BE49-F238E27FC236}">
                <a16:creationId xmlns:a16="http://schemas.microsoft.com/office/drawing/2014/main" xmlns="" id="{65A987FE-7B7F-481D-B194-A6AEF944E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9650" y="3449793"/>
            <a:ext cx="609600" cy="6096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F96A078D-0F0A-4191-AD06-7DF01263BD95}"/>
              </a:ext>
            </a:extLst>
          </p:cNvPr>
          <p:cNvSpPr/>
          <p:nvPr/>
        </p:nvSpPr>
        <p:spPr>
          <a:xfrm>
            <a:off x="806450" y="24423"/>
            <a:ext cx="614045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dirty="0">
                <a:solidFill>
                  <a:srgbClr val="7030A0">
                    <a:alpha val="98824"/>
                  </a:srgbClr>
                </a:solidFill>
                <a:latin typeface="Open Sans Extra Bold"/>
              </a:rPr>
              <a:t>Scuola dell’Infanzia Carducci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6982" t="1046" r="27022" b="100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03398" y="4440071"/>
            <a:ext cx="4387895" cy="585052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97345" y="6382806"/>
            <a:ext cx="1469747" cy="146974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4074090" cy="5432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6982" t="1046" r="27022" b="100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9257" t="19080"/>
          <a:stretch>
            <a:fillRect/>
          </a:stretch>
        </p:blipFill>
        <p:spPr>
          <a:xfrm>
            <a:off x="137274" y="218213"/>
            <a:ext cx="3642726" cy="64853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6000" y="7109685"/>
            <a:ext cx="6363846" cy="358231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498941" y="8032302"/>
            <a:ext cx="412455" cy="41245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6707391" y="8238529"/>
            <a:ext cx="412455" cy="412455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412789" y="8238529"/>
            <a:ext cx="412455" cy="41245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4161952" y="8238529"/>
            <a:ext cx="412455" cy="41245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930" t="1044" r="17145" b="125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97B29993-FEE5-4935-A270-9931BCBAB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450" y="1079500"/>
            <a:ext cx="6705599" cy="50292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D4B2820E-F835-4D67-BFA1-8CF81B29C5FD}"/>
              </a:ext>
            </a:extLst>
          </p:cNvPr>
          <p:cNvSpPr txBox="1"/>
          <p:nvPr/>
        </p:nvSpPr>
        <p:spPr>
          <a:xfrm>
            <a:off x="593725" y="7251700"/>
            <a:ext cx="636905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dirty="0">
                <a:solidFill>
                  <a:srgbClr val="7030A0">
                    <a:alpha val="98824"/>
                  </a:srgbClr>
                </a:solidFill>
                <a:latin typeface="Open Sans Extra Bold"/>
              </a:rPr>
              <a:t>Dai bimbi della scuola dell’ </a:t>
            </a:r>
            <a:r>
              <a:rPr lang="it-IT" sz="5400" dirty="0">
                <a:solidFill>
                  <a:srgbClr val="7030A0">
                    <a:alpha val="98824"/>
                  </a:srgbClr>
                </a:solidFill>
                <a:latin typeface="Open Sans Extra Bold"/>
              </a:rPr>
              <a:t>Infanzia Carducci</a:t>
            </a:r>
          </a:p>
        </p:txBody>
      </p:sp>
    </p:spTree>
    <p:extLst>
      <p:ext uri="{BB962C8B-B14F-4D97-AF65-F5344CB8AC3E}">
        <p14:creationId xmlns:p14="http://schemas.microsoft.com/office/powerpoint/2010/main" val="112882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4039" t="1046" r="24085" b="100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75237" y="4307140"/>
            <a:ext cx="9525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endParaRPr/>
          </a:p>
        </p:txBody>
      </p:sp>
      <p:sp>
        <p:nvSpPr>
          <p:cNvPr id="3" name="TextBox 3"/>
          <p:cNvSpPr txBox="1"/>
          <p:nvPr/>
        </p:nvSpPr>
        <p:spPr>
          <a:xfrm>
            <a:off x="3859649" y="2439282"/>
            <a:ext cx="3026093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DE59"/>
                </a:solidFill>
                <a:latin typeface="Open Sans Bold"/>
              </a:rPr>
              <a:t>non si picchia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5210" y="6916992"/>
            <a:ext cx="2861786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7ED957"/>
                </a:solidFill>
                <a:latin typeface="Open Sans Bold"/>
              </a:rPr>
              <a:t>non si fa male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55003" y="7598982"/>
            <a:ext cx="2655887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8037"/>
                </a:solidFill>
                <a:latin typeface="Open Sans Bold"/>
              </a:rPr>
              <a:t>un abbraccio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35210" y="8350665"/>
            <a:ext cx="3807143" cy="1113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4AAD"/>
                </a:solidFill>
                <a:latin typeface="Open Sans Bold"/>
              </a:rPr>
              <a:t>non si strappano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4AAD"/>
                </a:solidFill>
                <a:latin typeface="Open Sans Bold"/>
              </a:rPr>
              <a:t> i giochi dalle mani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50686" y="9407305"/>
            <a:ext cx="2560204" cy="528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</a:pPr>
            <a:r>
              <a:rPr lang="en-US" sz="3094">
                <a:solidFill>
                  <a:srgbClr val="38B6FF"/>
                </a:solidFill>
                <a:latin typeface="Open Sans Bold"/>
              </a:rPr>
              <a:t>un bacio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1538576"/>
            <a:ext cx="5850847" cy="531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5"/>
              </a:lnSpc>
            </a:pPr>
            <a:r>
              <a:rPr lang="en-US" sz="3111">
                <a:solidFill>
                  <a:srgbClr val="FF914D"/>
                </a:solidFill>
                <a:latin typeface="Open Sans Bold"/>
              </a:rPr>
              <a:t>non si schiacciano gli insetti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77786" y="455010"/>
            <a:ext cx="4425151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1616"/>
                </a:solidFill>
                <a:latin typeface="Open Sans Bold"/>
              </a:rPr>
              <a:t>dire ti voglio bene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-1291377" y="9993150"/>
            <a:ext cx="5336540" cy="544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8C52FF"/>
                </a:solidFill>
                <a:latin typeface="Open Sans Bold"/>
              </a:rPr>
              <a:t>sorridere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3665790"/>
            <a:ext cx="7555238" cy="1680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Nickainley"/>
              </a:rPr>
              <a:t>Che cos'è la gentilezza?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Nickainley"/>
              </a:rPr>
              <a:t>Come possiamo essere gentili?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386" t="1046" r="15447" b="100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2341" y="5969448"/>
            <a:ext cx="3318276" cy="414539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05472" y="145336"/>
            <a:ext cx="2806754" cy="35240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80000" y="5969448"/>
            <a:ext cx="3396544" cy="42618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88026" y="3887824"/>
            <a:ext cx="6183948" cy="1113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Leggiamo insieme questo libro...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e ne parliamo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6938" t="1046" r="26979" b="100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5400000">
            <a:off x="2111930" y="-1366893"/>
            <a:ext cx="3401553" cy="75590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800000">
            <a:off x="0" y="7178055"/>
            <a:ext cx="7808766" cy="351394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0" y="5045010"/>
            <a:ext cx="7560000" cy="1113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Open Sans"/>
              </a:rPr>
              <a:t>I bimbi di 5 anni rappresentano un gesto di gentilezza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27414" t="1046" r="27454" b="100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32034"/>
            <a:ext cx="7560000" cy="222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806EB"/>
                </a:solidFill>
                <a:latin typeface="Open Sans Bold"/>
              </a:rPr>
              <a:t>E adesso ci concentriamo sulle parole. 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806EB"/>
                </a:solidFill>
                <a:latin typeface="Open Sans Bold"/>
              </a:rPr>
              <a:t>Perchè anche le parole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1806EB"/>
                </a:solidFill>
                <a:latin typeface="Open Sans Bold"/>
              </a:rPr>
              <a:t> sono importanti e noi conosciamo...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3676673"/>
            <a:ext cx="7401200" cy="1858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8"/>
              </a:lnSpc>
            </a:pPr>
            <a:r>
              <a:rPr lang="en-US" sz="4800" spc="225">
                <a:solidFill>
                  <a:srgbClr val="004AAD"/>
                </a:solidFill>
                <a:latin typeface="Shrikhand Bold"/>
              </a:rPr>
              <a:t>UN SACCO </a:t>
            </a:r>
          </a:p>
          <a:p>
            <a:pPr algn="ctr">
              <a:lnSpc>
                <a:spcPts val="4848"/>
              </a:lnSpc>
            </a:pPr>
            <a:r>
              <a:rPr lang="en-US" sz="4800" spc="225">
                <a:solidFill>
                  <a:srgbClr val="004AAD"/>
                </a:solidFill>
                <a:latin typeface="Shrikhand Bold"/>
              </a:rPr>
              <a:t>DI </a:t>
            </a:r>
          </a:p>
          <a:p>
            <a:pPr algn="ctr">
              <a:lnSpc>
                <a:spcPts val="4848"/>
              </a:lnSpc>
            </a:pPr>
            <a:r>
              <a:rPr lang="en-US" sz="4800" spc="225">
                <a:solidFill>
                  <a:srgbClr val="004AAD"/>
                </a:solidFill>
                <a:latin typeface="Shrikhand Bold"/>
              </a:rPr>
              <a:t>PAROLE GENTILI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1744087" y="6373153"/>
            <a:ext cx="4071825" cy="3053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467" t="1523" r="1553" b="148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4227313" y="424931"/>
            <a:ext cx="3399449" cy="254958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44449" y="4724936"/>
            <a:ext cx="2857381" cy="50760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81401" y="286270"/>
            <a:ext cx="2498599" cy="44386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-27403" y="6128597"/>
            <a:ext cx="4351318" cy="32634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930" t="1044" r="17145" b="125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76936" y="1458582"/>
            <a:ext cx="4387895" cy="5850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9862" y="4845386"/>
            <a:ext cx="4250191" cy="566692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300050" y="6133172"/>
            <a:ext cx="783957" cy="783957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484957" y="6525151"/>
            <a:ext cx="783957" cy="783957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803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4573" y="129275"/>
            <a:ext cx="4683064" cy="1196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6"/>
              </a:lnSpc>
            </a:pPr>
            <a:r>
              <a:rPr lang="en-US" sz="3468">
                <a:solidFill>
                  <a:srgbClr val="000000"/>
                </a:solidFill>
                <a:latin typeface="Open Sans Extra Bold"/>
              </a:rPr>
              <a:t>Le parole gentili sono come fiori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354" t="1044" r="15626" b="12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3497" y="3956458"/>
            <a:ext cx="2952549" cy="22144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73812" y="7572250"/>
            <a:ext cx="3160461" cy="23703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l="6781" r="2872"/>
          <a:stretch>
            <a:fillRect/>
          </a:stretch>
        </p:blipFill>
        <p:spPr>
          <a:xfrm>
            <a:off x="533497" y="205969"/>
            <a:ext cx="3020952" cy="35116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661814" y="992279"/>
            <a:ext cx="3597253" cy="20279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82535" y="7279994"/>
            <a:ext cx="3371914" cy="190091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959764" y="1365367"/>
            <a:ext cx="640887" cy="640887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3780000" y="3450604"/>
            <a:ext cx="3780000" cy="2857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4"/>
              </a:lnSpc>
            </a:pPr>
            <a:r>
              <a:rPr lang="en-US" sz="3231">
                <a:solidFill>
                  <a:srgbClr val="000000"/>
                </a:solidFill>
                <a:latin typeface="Open Sans"/>
              </a:rPr>
              <a:t>Leggiamo insieme</a:t>
            </a:r>
          </a:p>
          <a:p>
            <a:pPr algn="ctr">
              <a:lnSpc>
                <a:spcPts val="4524"/>
              </a:lnSpc>
            </a:pPr>
            <a:r>
              <a:rPr lang="en-US" sz="3231">
                <a:solidFill>
                  <a:srgbClr val="000000"/>
                </a:solidFill>
                <a:latin typeface="Open Sans"/>
              </a:rPr>
              <a:t> e poi, come tanti</a:t>
            </a:r>
          </a:p>
          <a:p>
            <a:pPr algn="ctr">
              <a:lnSpc>
                <a:spcPts val="4524"/>
              </a:lnSpc>
            </a:pPr>
            <a:r>
              <a:rPr lang="en-US" sz="3231">
                <a:solidFill>
                  <a:srgbClr val="000000"/>
                </a:solidFill>
                <a:latin typeface="Open Sans"/>
              </a:rPr>
              <a:t> panda gentili,</a:t>
            </a:r>
          </a:p>
          <a:p>
            <a:pPr algn="ctr">
              <a:lnSpc>
                <a:spcPts val="4524"/>
              </a:lnSpc>
            </a:pPr>
            <a:r>
              <a:rPr lang="en-US" sz="3231">
                <a:solidFill>
                  <a:srgbClr val="000000"/>
                </a:solidFill>
                <a:latin typeface="Open Sans"/>
              </a:rPr>
              <a:t> ci regaliamo l'un</a:t>
            </a:r>
          </a:p>
          <a:p>
            <a:pPr algn="ctr">
              <a:lnSpc>
                <a:spcPts val="4524"/>
              </a:lnSpc>
            </a:pPr>
            <a:r>
              <a:rPr lang="en-US" sz="3231">
                <a:solidFill>
                  <a:srgbClr val="000000"/>
                </a:solidFill>
                <a:latin typeface="Open Sans"/>
              </a:rPr>
              <a:t> l'altro un dolcetto.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139394" y="1365367"/>
            <a:ext cx="640887" cy="64088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2844079" y="4705113"/>
            <a:ext cx="510944" cy="640887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2043973" y="4592239"/>
            <a:ext cx="510944" cy="64088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225215" y="4743221"/>
            <a:ext cx="510944" cy="640887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69743" y="7701534"/>
            <a:ext cx="510944" cy="640887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788501" y="7701534"/>
            <a:ext cx="766415" cy="640887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4139394" y="8357400"/>
            <a:ext cx="534547" cy="800045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4780281" y="8499959"/>
            <a:ext cx="450387" cy="514928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5790548" y="8627723"/>
            <a:ext cx="489659" cy="529722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-315690" y="6461095"/>
            <a:ext cx="4221719" cy="31662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971" t="10504" b="33412"/>
          <a:stretch>
            <a:fillRect/>
          </a:stretch>
        </p:blipFill>
        <p:spPr>
          <a:xfrm>
            <a:off x="2760808" y="3313433"/>
            <a:ext cx="4564754" cy="4592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2025" y="92240"/>
            <a:ext cx="3166289" cy="353041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61318" y="5287640"/>
            <a:ext cx="412455" cy="41245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378314" y="5081412"/>
            <a:ext cx="412455" cy="412455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3989554" y="5155500"/>
            <a:ext cx="381000" cy="38100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959729" y="5727153"/>
            <a:ext cx="412455" cy="41245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1616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22956" y="8430101"/>
            <a:ext cx="2643000" cy="198225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166289" y="698850"/>
            <a:ext cx="3423636" cy="2208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1"/>
              </a:lnSpc>
            </a:pPr>
            <a:r>
              <a:rPr lang="en-US" sz="2522">
                <a:solidFill>
                  <a:srgbClr val="000000"/>
                </a:solidFill>
                <a:latin typeface="Open Sans"/>
              </a:rPr>
              <a:t>Gentilezza è anche creare insieme una deliziosa torta e dividerla tra tutti gli amici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140</Words>
  <Application>Microsoft Office PowerPoint</Application>
  <PresentationFormat>Personalizzato</PresentationFormat>
  <Paragraphs>32</Paragraphs>
  <Slides>12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Open Sans</vt:lpstr>
      <vt:lpstr>Shrikhand Bold</vt:lpstr>
      <vt:lpstr>Open Sans Extra Bold</vt:lpstr>
      <vt:lpstr>Arial</vt:lpstr>
      <vt:lpstr>Calibri</vt:lpstr>
      <vt:lpstr>Open Sans Bold</vt:lpstr>
      <vt:lpstr>Nickainley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di giornata della gentilezza</dc:title>
  <dc:creator>claude cavalieri</dc:creator>
  <cp:lastModifiedBy>Account Microsoft</cp:lastModifiedBy>
  <cp:revision>7</cp:revision>
  <dcterms:created xsi:type="dcterms:W3CDTF">2006-08-16T00:00:00Z</dcterms:created>
  <dcterms:modified xsi:type="dcterms:W3CDTF">2020-11-13T21:33:14Z</dcterms:modified>
  <dc:identifier>DAENYAQcn4w</dc:identifier>
</cp:coreProperties>
</file>